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 SemiBold"/>
      <p:regular r:id="rId16"/>
      <p:bold r:id="rId17"/>
      <p:italic r:id="rId18"/>
      <p:boldItalic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Montserrat Black"/>
      <p:bold r:id="rId24"/>
      <p:boldItalic r:id="rId25"/>
    </p:embeddedFont>
    <p:embeddedFont>
      <p:font typeface="Montserrat Medium"/>
      <p:regular r:id="rId26"/>
      <p:bold r:id="rId27"/>
      <p:italic r:id="rId28"/>
      <p:boldItalic r:id="rId29"/>
    </p:embeddedFont>
    <p:embeddedFont>
      <p:font typeface="Montserrat ExtraBold"/>
      <p:bold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MontserratBlack-bold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Medium-regular.fntdata"/><Relationship Id="rId25" Type="http://schemas.openxmlformats.org/officeDocument/2006/relationships/font" Target="fonts/MontserratBlack-boldItalic.fntdata"/><Relationship Id="rId28" Type="http://schemas.openxmlformats.org/officeDocument/2006/relationships/font" Target="fonts/MontserratMedium-italic.fntdata"/><Relationship Id="rId27" Type="http://schemas.openxmlformats.org/officeDocument/2006/relationships/font" Target="fonts/Montserrat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Medium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ExtraBold-boldItalic.fntdata"/><Relationship Id="rId30" Type="http://schemas.openxmlformats.org/officeDocument/2006/relationships/font" Target="fonts/MontserratExtraBo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SemiBold-bold.fntdata"/><Relationship Id="rId16" Type="http://schemas.openxmlformats.org/officeDocument/2006/relationships/font" Target="fonts/MontserratSemiBold-regular.fntdata"/><Relationship Id="rId19" Type="http://schemas.openxmlformats.org/officeDocument/2006/relationships/font" Target="fonts/MontserratSemiBold-boldItalic.fntdata"/><Relationship Id="rId18" Type="http://schemas.openxmlformats.org/officeDocument/2006/relationships/font" Target="fonts/MontserratSemiBold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a4b07d14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a4b07d14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aba3a8983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aba3a8983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06743487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06743487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06743487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06743487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06743487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806743487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0aeea1a29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0aeea1a29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aba3a8983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aba3a8983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aba3a8983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aba3a8983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aba3a8983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aba3a8983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aba3a8983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aba3a8983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Relationship Id="rId3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Relationship Id="rId3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1" type="title">
  <p:cSld name="TITLE">
    <p:bg>
      <p:bgPr>
        <a:solidFill>
          <a:srgbClr val="57068C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11" name="Google Shape;1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 txBox="1"/>
          <p:nvPr>
            <p:ph type="title"/>
          </p:nvPr>
        </p:nvSpPr>
        <p:spPr>
          <a:xfrm>
            <a:off x="407175" y="450150"/>
            <a:ext cx="8329500" cy="3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6000"/>
              <a:buFont typeface="Montserrat Black"/>
              <a:buNone/>
              <a:defRPr sz="60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pic>
        <p:nvPicPr>
          <p:cNvPr descr=" " id="65" name="Google Shape;6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8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 " id="68" name="Google Shape;68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2"/>
          <p:cNvSpPr txBox="1"/>
          <p:nvPr>
            <p:ph type="title"/>
          </p:nvPr>
        </p:nvSpPr>
        <p:spPr>
          <a:xfrm>
            <a:off x="294375" y="1233175"/>
            <a:ext cx="40791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Montserrat Black"/>
              <a:buNone/>
              <a:defRPr sz="36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0" name="Google Shape;70;p12"/>
          <p:cNvSpPr txBox="1"/>
          <p:nvPr>
            <p:ph idx="1" type="subTitle"/>
          </p:nvPr>
        </p:nvSpPr>
        <p:spPr>
          <a:xfrm>
            <a:off x="294375" y="2803075"/>
            <a:ext cx="39558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6ABA"/>
              </a:buClr>
              <a:buSzPts val="1800"/>
              <a:buNone/>
              <a:defRPr>
                <a:solidFill>
                  <a:srgbClr val="9A6ABA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1" name="Google Shape;71;p12"/>
          <p:cNvSpPr txBox="1"/>
          <p:nvPr>
            <p:ph idx="2" type="body"/>
          </p:nvPr>
        </p:nvSpPr>
        <p:spPr>
          <a:xfrm>
            <a:off x="4939500" y="724075"/>
            <a:ext cx="3837000" cy="3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 " id="72" name="Google Shape;7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2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-page image">
  <p:cSld name="CUSTOM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75" name="Google Shape;7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>
            <p:ph type="title"/>
          </p:nvPr>
        </p:nvSpPr>
        <p:spPr>
          <a:xfrm>
            <a:off x="311700" y="445025"/>
            <a:ext cx="38031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1" type="body"/>
          </p:nvPr>
        </p:nvSpPr>
        <p:spPr>
          <a:xfrm>
            <a:off x="311700" y="2750150"/>
            <a:ext cx="3466500" cy="152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78" name="Google Shape;78;p13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" name="Google Shape;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81" name="Google Shape;8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14"/>
          <p:cNvSpPr txBox="1"/>
          <p:nvPr>
            <p:ph type="title"/>
          </p:nvPr>
        </p:nvSpPr>
        <p:spPr>
          <a:xfrm>
            <a:off x="311700" y="3564945"/>
            <a:ext cx="44913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  <a:defRPr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8" name="Google Shape;88;p15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4200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89" name="Google Shape;89;p15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5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_1">
    <p:bg>
      <p:bgPr>
        <a:solidFill>
          <a:schemeClr val="dk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5" name="Google Shape;95;p16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4200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96" name="Google Shape;96;p16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1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 1">
  <p:cSld name="CUSTOM_1_1_1"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>
            <p:ph type="title"/>
          </p:nvPr>
        </p:nvSpPr>
        <p:spPr>
          <a:xfrm>
            <a:off x="1101125" y="936450"/>
            <a:ext cx="6947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2" name="Google Shape;102;p17"/>
          <p:cNvSpPr txBox="1"/>
          <p:nvPr/>
        </p:nvSpPr>
        <p:spPr>
          <a:xfrm>
            <a:off x="4313700" y="391050"/>
            <a:ext cx="5223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“</a:t>
            </a:r>
            <a:endParaRPr sz="4200">
              <a:solidFill>
                <a:schemeClr val="accent3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103" name="Google Shape;103;p17"/>
          <p:cNvCxnSpPr/>
          <p:nvPr/>
        </p:nvCxnSpPr>
        <p:spPr>
          <a:xfrm>
            <a:off x="4314143" y="4230331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" name="Google Shape;104;p1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hasCustomPrompt="1" type="title"/>
          </p:nvPr>
        </p:nvSpPr>
        <p:spPr>
          <a:xfrm>
            <a:off x="311700" y="407700"/>
            <a:ext cx="8520600" cy="19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5000"/>
              <a:buFont typeface="Montserrat Black"/>
              <a:buNone/>
              <a:defRPr sz="150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2475675" y="3360362"/>
            <a:ext cx="41928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108" name="Google Shape;10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18"/>
          <p:cNvSpPr txBox="1"/>
          <p:nvPr>
            <p:ph idx="2" type="subTitle"/>
          </p:nvPr>
        </p:nvSpPr>
        <p:spPr>
          <a:xfrm>
            <a:off x="407175" y="2537800"/>
            <a:ext cx="83292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3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folio" type="blank">
  <p:cSld name="BLANK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13" name="Google Shape;11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2">
  <p:cSld name="TITLE_1">
    <p:bg>
      <p:bgPr>
        <a:solidFill>
          <a:srgbClr val="57068C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17" name="Google Shape;1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4">
  <p:cSld name="TITLE_1_1_1">
    <p:bg>
      <p:bgPr>
        <a:solidFill>
          <a:srgbClr val="57068C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23" name="Google Shape;2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5">
  <p:cSld name="TITLE_1_1_1_1">
    <p:bg>
      <p:bgPr>
        <a:solidFill>
          <a:srgbClr val="57068C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descr="New York University logo" id="29" name="Google Shape;2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 ExtraBold"/>
              <a:buChar char="●"/>
              <a:defRPr sz="1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indent="-31750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57068C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7" cy="5143487"/>
          </a:xfrm>
          <a:prstGeom prst="rect">
            <a:avLst/>
          </a:prstGeom>
          <a:noFill/>
          <a:ln>
            <a:noFill/>
          </a:ln>
        </p:spPr>
      </p:pic>
      <p:cxnSp>
        <p:nvCxnSpPr>
          <p:cNvPr descr=" " id="34" name="Google Shape;34;p6"/>
          <p:cNvCxnSpPr/>
          <p:nvPr/>
        </p:nvCxnSpPr>
        <p:spPr>
          <a:xfrm>
            <a:off x="407168" y="2618527"/>
            <a:ext cx="5214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 " id="35" name="Google Shape;3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 txBox="1"/>
          <p:nvPr>
            <p:ph type="title"/>
          </p:nvPr>
        </p:nvSpPr>
        <p:spPr>
          <a:xfrm>
            <a:off x="316950" y="457200"/>
            <a:ext cx="85206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" type="subTitle"/>
          </p:nvPr>
        </p:nvSpPr>
        <p:spPr>
          <a:xfrm>
            <a:off x="316950" y="2938025"/>
            <a:ext cx="40317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8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1152475"/>
            <a:ext cx="3345900" cy="31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4114800" y="1175683"/>
            <a:ext cx="4192800" cy="31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 " id="42" name="Google Shape;4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592">
          <p15:clr>
            <a:srgbClr val="FA7B17"/>
          </p15:clr>
        </p15:guide>
        <p15:guide id="2" pos="2304">
          <p15:clr>
            <a:srgbClr val="FA7B17"/>
          </p15:clr>
        </p15:guide>
        <p15:guide id="3" orient="horz" pos="720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311700" y="445025"/>
            <a:ext cx="84249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pic>
        <p:nvPicPr>
          <p:cNvPr descr=" " id="46" name="Google Shape;4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/>
          <p:nvPr>
            <p:ph idx="1" type="body"/>
          </p:nvPr>
        </p:nvSpPr>
        <p:spPr>
          <a:xfrm>
            <a:off x="1376250" y="1828800"/>
            <a:ext cx="3330300" cy="24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8"/>
          <p:cNvSpPr txBox="1"/>
          <p:nvPr>
            <p:ph idx="2" type="body"/>
          </p:nvPr>
        </p:nvSpPr>
        <p:spPr>
          <a:xfrm>
            <a:off x="5051175" y="1828800"/>
            <a:ext cx="3330300" cy="24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" name="Google Shape;5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52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Black"/>
              <a:buNone/>
              <a:defRPr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200"/>
              <a:buFont typeface="Montserrat Black"/>
              <a:buNone/>
              <a:defRPr sz="42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pic>
        <p:nvPicPr>
          <p:cNvPr descr=" " id="53" name="Google Shape;5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" name="Google Shape;5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311700" y="426408"/>
            <a:ext cx="43083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Montserrat Black"/>
              <a:buNone/>
              <a:defRPr sz="3600">
                <a:solidFill>
                  <a:srgbClr val="57068C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11700" y="1646230"/>
            <a:ext cx="3350400" cy="24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2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59" name="Google Shape;5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57068C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57068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" name="Google Shape;6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8029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200"/>
              <a:buFont typeface="Montserrat ExtraBold"/>
              <a:buNone/>
              <a:defRPr sz="420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424900" cy="31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800"/>
              <a:buFont typeface="Montserrat"/>
              <a:buChar char="●"/>
              <a:defRPr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56">
          <p15:clr>
            <a:srgbClr val="EA4335"/>
          </p15:clr>
        </p15:guide>
        <p15:guide id="2" orient="horz" pos="3025">
          <p15:clr>
            <a:srgbClr val="EA4335"/>
          </p15:clr>
        </p15:guide>
        <p15:guide id="3" pos="5503">
          <p15:clr>
            <a:srgbClr val="EA4335"/>
          </p15:clr>
        </p15:guide>
        <p15:guide id="4" orient="horz" pos="26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22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6949" y="1243943"/>
            <a:ext cx="82656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OF PRESENTATION</a:t>
            </a:r>
            <a:endParaRPr/>
          </a:p>
        </p:txBody>
      </p:sp>
      <p:sp>
        <p:nvSpPr>
          <p:cNvPr id="121" name="Google Shape;121;p21"/>
          <p:cNvSpPr txBox="1"/>
          <p:nvPr>
            <p:ph idx="1" type="subTitle"/>
          </p:nvPr>
        </p:nvSpPr>
        <p:spPr>
          <a:xfrm>
            <a:off x="307600" y="3119750"/>
            <a:ext cx="47610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Subtitle of Presentation</a:t>
            </a:r>
            <a:endParaRPr/>
          </a:p>
        </p:txBody>
      </p:sp>
      <p:sp>
        <p:nvSpPr>
          <p:cNvPr id="122" name="Google Shape;122;p21"/>
          <p:cNvSpPr txBox="1"/>
          <p:nvPr>
            <p:ph idx="2" type="body"/>
          </p:nvPr>
        </p:nvSpPr>
        <p:spPr>
          <a:xfrm>
            <a:off x="307600" y="4145050"/>
            <a:ext cx="24360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 LOREM IPSUM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01/23/2020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01" name="Google Shape;201;p30"/>
          <p:cNvSpPr txBox="1"/>
          <p:nvPr/>
        </p:nvSpPr>
        <p:spPr>
          <a:xfrm>
            <a:off x="733650" y="1287525"/>
            <a:ext cx="2297400" cy="30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we did</a:t>
            </a:r>
            <a:endParaRPr sz="1200">
              <a:solidFill>
                <a:srgbClr val="57068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>
                <a:latin typeface="Montserrat Medium"/>
                <a:ea typeface="Montserrat Medium"/>
                <a:cs typeface="Montserrat Medium"/>
                <a:sym typeface="Montserrat Medium"/>
              </a:rPr>
              <a:t>Analyzed daily macroeconomic and financial data (2000–2008) through comprehensive EDA.</a:t>
            </a:r>
            <a:endParaRPr sz="9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900">
                <a:latin typeface="Montserrat Medium"/>
                <a:ea typeface="Montserrat Medium"/>
                <a:cs typeface="Montserrat Medium"/>
                <a:sym typeface="Montserrat Medium"/>
              </a:rPr>
              <a:t>Identified that GDP, inflation, and unemployment exhibit high volatility and weak correlation, with minimal sequential patterns</a:t>
            </a:r>
            <a:endParaRPr sz="9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900">
                <a:latin typeface="Montserrat Medium"/>
                <a:ea typeface="Montserrat Medium"/>
                <a:cs typeface="Montserrat Medium"/>
                <a:sym typeface="Montserrat Medium"/>
              </a:rPr>
              <a:t>Built extensive feature engineering (lags, rolling statistics, interactions, market relationships, time features) to transform raw signals into predictive tabular patterns.</a:t>
            </a:r>
            <a:endParaRPr sz="9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900">
                <a:latin typeface="Montserrat Medium"/>
                <a:ea typeface="Montserrat Medium"/>
                <a:cs typeface="Montserrat Medium"/>
                <a:sym typeface="Montserrat Medium"/>
              </a:rPr>
              <a:t>Evaluated multiple forecasting approaches:</a:t>
            </a:r>
            <a:br>
              <a:rPr lang="en" sz="900"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" sz="900">
                <a:latin typeface="Montserrat Medium"/>
                <a:ea typeface="Montserrat Medium"/>
                <a:cs typeface="Montserrat Medium"/>
                <a:sym typeface="Montserrat Medium"/>
              </a:rPr>
              <a:t> ARIMA, VAR, LSTM, and XGBoost.</a:t>
            </a:r>
            <a:endParaRPr sz="9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2" name="Google Shape;202;p30"/>
          <p:cNvSpPr txBox="1"/>
          <p:nvPr/>
        </p:nvSpPr>
        <p:spPr>
          <a:xfrm>
            <a:off x="3375450" y="1287300"/>
            <a:ext cx="2297400" cy="30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Key Findings</a:t>
            </a:r>
            <a:endParaRPr sz="1200">
              <a:solidFill>
                <a:srgbClr val="57068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>
                <a:latin typeface="Montserrat Medium"/>
                <a:ea typeface="Montserrat Medium"/>
                <a:cs typeface="Montserrat Medium"/>
                <a:sym typeface="Montserrat Medium"/>
              </a:rPr>
              <a:t>ARIMA &amp; VAR: Performed poorly (R² ≈ 0), confirming weak autocorrelation and limited classical time-series structure.</a:t>
            </a:r>
            <a:endParaRPr sz="9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900">
                <a:latin typeface="Montserrat Medium"/>
                <a:ea typeface="Montserrat Medium"/>
                <a:cs typeface="Montserrat Medium"/>
                <a:sym typeface="Montserrat Medium"/>
              </a:rPr>
              <a:t>LSTM: Also underperformed (R² ≈ 0) due to noisy non-stationary patterns and feature engineering already encoding history.</a:t>
            </a:r>
            <a:endParaRPr sz="9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900">
                <a:latin typeface="Montserrat Medium"/>
                <a:ea typeface="Montserrat Medium"/>
                <a:cs typeface="Montserrat Medium"/>
                <a:sym typeface="Montserrat Medium"/>
              </a:rPr>
              <a:t>XGBoost: Leveraged nonlinear relationships, engineered features, and cross-indicator interactions to achieve R² &gt; 0.95 across all targets.</a:t>
            </a:r>
            <a:endParaRPr sz="800">
              <a:solidFill>
                <a:srgbClr val="13131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3" name="Google Shape;203;p30"/>
          <p:cNvSpPr txBox="1"/>
          <p:nvPr/>
        </p:nvSpPr>
        <p:spPr>
          <a:xfrm>
            <a:off x="6017250" y="1287300"/>
            <a:ext cx="2297400" cy="30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Why XGBoost turned out to be the best</a:t>
            </a:r>
            <a:endParaRPr sz="1200">
              <a:solidFill>
                <a:srgbClr val="57068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>
                <a:latin typeface="Montserrat Medium"/>
                <a:ea typeface="Montserrat Medium"/>
                <a:cs typeface="Montserrat Medium"/>
                <a:sym typeface="Montserrat Medium"/>
              </a:rPr>
              <a:t>Best captures the nonlinear, high-dimensional nature of macroeconomic data.</a:t>
            </a:r>
            <a:endParaRPr sz="1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 Medium"/>
                <a:ea typeface="Montserrat Medium"/>
                <a:cs typeface="Montserrat Medium"/>
                <a:sym typeface="Montserrat Medium"/>
              </a:rPr>
              <a:t>Robust to noise, feature interactions, and multicollinearity.</a:t>
            </a:r>
            <a:endParaRPr sz="1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latin typeface="Montserrat Medium"/>
                <a:ea typeface="Montserrat Medium"/>
                <a:cs typeface="Montserrat Medium"/>
                <a:sym typeface="Montserrat Medium"/>
              </a:rPr>
              <a:t>Excels in tabular forecasting enriched with engineered features.</a:t>
            </a:r>
            <a:endParaRPr sz="1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000">
                <a:latin typeface="Montserrat Medium"/>
                <a:ea typeface="Montserrat Medium"/>
                <a:cs typeface="Montserrat Medium"/>
                <a:sym typeface="Montserrat Medium"/>
              </a:rPr>
              <a:t>Delivers the highest accuracy, stability, and generalization among all tested approaches.</a:t>
            </a:r>
            <a:endParaRPr sz="900">
              <a:solidFill>
                <a:srgbClr val="13131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720300"/>
            <a:ext cx="3345900" cy="31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&amp; Dataset</a:t>
            </a:r>
            <a:endParaRPr/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4114800" y="1175683"/>
            <a:ext cx="4192800" cy="31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 SemiBold"/>
              <a:buChar char="●"/>
            </a:pPr>
            <a:r>
              <a:rPr lang="en" sz="13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Objective: Forecast key macroeconomic indicators (GDP, Inflation, Unemployment) using time-series and ML.</a:t>
            </a:r>
            <a:endParaRPr sz="13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 SemiBold"/>
              <a:buChar char="●"/>
            </a:pPr>
            <a:r>
              <a:rPr lang="en" sz="13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Dataset: 2000–2008, daily frequency, 24 features (macroeconomic + financial).</a:t>
            </a:r>
            <a:endParaRPr sz="13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 SemiBold"/>
              <a:buChar char="●"/>
            </a:pPr>
            <a:r>
              <a:rPr lang="en" sz="13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Why this matters: Understanding economic relationships helps with policy, investment, and strategic decisions.</a:t>
            </a:r>
            <a:endParaRPr sz="13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3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Preprocessing: Clean, chronological, no missing values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cxnSp>
        <p:nvCxnSpPr>
          <p:cNvPr id="129" name="Google Shape;129;p22"/>
          <p:cNvCxnSpPr/>
          <p:nvPr/>
        </p:nvCxnSpPr>
        <p:spPr>
          <a:xfrm>
            <a:off x="2900432" y="2518986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445025"/>
            <a:ext cx="84249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EDA Insights</a:t>
            </a:r>
            <a:endParaRPr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1376250" y="1828800"/>
            <a:ext cx="3330300" cy="24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Trends:</a:t>
            </a:r>
            <a:endParaRPr sz="13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 SemiBold"/>
              <a:buChar char="●"/>
            </a:pPr>
            <a:r>
              <a:rPr lang="en" sz="11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GDP &amp; inflation show cyclical patterns</a:t>
            </a:r>
            <a:endParaRPr sz="11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 SemiBold"/>
              <a:buChar char="●"/>
            </a:pPr>
            <a:r>
              <a:rPr lang="en" sz="11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Unemployment trends more gradually</a:t>
            </a:r>
            <a:endParaRPr sz="11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Correlations:</a:t>
            </a:r>
            <a:endParaRPr sz="13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 SemiBold"/>
              <a:buChar char="●"/>
            </a:pPr>
            <a:r>
              <a:rPr lang="en" sz="11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GDP &amp; Unemployment have moderate negative correlation</a:t>
            </a:r>
            <a:endParaRPr sz="11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 SemiBold"/>
              <a:buChar char="●"/>
            </a:pPr>
            <a:r>
              <a:rPr lang="en" sz="11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Weak GDP–Inflation relationship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36" name="Google Shape;136;p23"/>
          <p:cNvCxnSpPr/>
          <p:nvPr/>
        </p:nvCxnSpPr>
        <p:spPr>
          <a:xfrm>
            <a:off x="418229" y="2012625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" name="Google Shape;137;p23"/>
          <p:cNvSpPr txBox="1"/>
          <p:nvPr>
            <p:ph idx="2" type="body"/>
          </p:nvPr>
        </p:nvSpPr>
        <p:spPr>
          <a:xfrm>
            <a:off x="5042975" y="1942150"/>
            <a:ext cx="3330300" cy="24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Volatility &amp; Stationarity:</a:t>
            </a:r>
            <a:endParaRPr sz="13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All series are non-stationary</a:t>
            </a:r>
            <a:endParaRPr sz="11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 SemiBold"/>
              <a:buChar char="●"/>
            </a:pPr>
            <a:r>
              <a:rPr lang="en" sz="11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High volatility &amp; noise</a:t>
            </a:r>
            <a:endParaRPr sz="11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Lags:</a:t>
            </a:r>
            <a:endParaRPr sz="13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 SemiBold"/>
              <a:buChar char="●"/>
            </a:pPr>
            <a:r>
              <a:rPr lang="en" sz="11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GDP leads inflation by ~1–3 months</a:t>
            </a:r>
            <a:endParaRPr sz="11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 SemiBold"/>
              <a:buChar char="●"/>
            </a:pPr>
            <a:r>
              <a:rPr lang="en" sz="11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Motivated lag-based features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</p:txBody>
      </p:sp>
      <p:sp>
        <p:nvSpPr>
          <p:cNvPr id="143" name="Google Shape;143;p24"/>
          <p:cNvSpPr txBox="1"/>
          <p:nvPr/>
        </p:nvSpPr>
        <p:spPr>
          <a:xfrm>
            <a:off x="733650" y="2088100"/>
            <a:ext cx="2297400" cy="22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Lag Features &amp; Rolling Stats</a:t>
            </a:r>
            <a:endParaRPr sz="1200">
              <a:solidFill>
                <a:srgbClr val="57068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1100">
                <a:latin typeface="Montserrat Medium"/>
                <a:ea typeface="Montserrat Medium"/>
                <a:cs typeface="Montserrat Medium"/>
                <a:sym typeface="Montserrat Medium"/>
              </a:rPr>
              <a:t>These transformations help capture time-delayed relationships while smoothening short-term noise and capture long-term economic trends.</a:t>
            </a:r>
            <a:endParaRPr sz="10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4" name="Google Shape;144;p24"/>
          <p:cNvSpPr txBox="1"/>
          <p:nvPr/>
        </p:nvSpPr>
        <p:spPr>
          <a:xfrm>
            <a:off x="3375450" y="2088000"/>
            <a:ext cx="2297400" cy="22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Interaction Features</a:t>
            </a:r>
            <a:endParaRPr sz="1200">
              <a:solidFill>
                <a:srgbClr val="57068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000">
                <a:solidFill>
                  <a:srgbClr val="13131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This helps us capture model interdependencies and correlations between the selected core macro indicators</a:t>
            </a:r>
            <a:endParaRPr sz="10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5" name="Google Shape;145;p24"/>
          <p:cNvSpPr txBox="1"/>
          <p:nvPr/>
        </p:nvSpPr>
        <p:spPr>
          <a:xfrm>
            <a:off x="6017250" y="2088000"/>
            <a:ext cx="2297400" cy="22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Temporal Features</a:t>
            </a:r>
            <a:endParaRPr sz="1200">
              <a:solidFill>
                <a:srgbClr val="57068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000">
                <a:solidFill>
                  <a:srgbClr val="13131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This is to account for and add cyclical information</a:t>
            </a:r>
            <a:endParaRPr sz="10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311700" y="445025"/>
            <a:ext cx="38031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ARIMA</a:t>
            </a:r>
            <a:endParaRPr/>
          </a:p>
        </p:txBody>
      </p:sp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368375" y="1797625"/>
            <a:ext cx="3466500" cy="293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Univariate forecasting model for each indicator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ARIMA struggled due to: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 Medium"/>
              <a:buChar char="●"/>
            </a:pPr>
            <a:r>
              <a:rPr lang="en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high volatility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 Medium"/>
              <a:buChar char="●"/>
            </a:pPr>
            <a:r>
              <a:rPr lang="en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weak autocorrelation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 Medium"/>
              <a:buChar char="●"/>
            </a:pPr>
            <a:r>
              <a:rPr lang="en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limited trend stability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Results: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 Medium"/>
              <a:buChar char="●"/>
            </a:pPr>
            <a:r>
              <a:rPr lang="en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R² ≈ 0 for all series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 Medium"/>
              <a:buChar char="●"/>
            </a:pPr>
            <a:r>
              <a:rPr lang="en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ARIMA mostly predicted the overall mean</a:t>
            </a:r>
            <a:endParaRPr/>
          </a:p>
        </p:txBody>
      </p:sp>
      <p:cxnSp>
        <p:nvCxnSpPr>
          <p:cNvPr id="152" name="Google Shape;152;p25"/>
          <p:cNvCxnSpPr/>
          <p:nvPr/>
        </p:nvCxnSpPr>
        <p:spPr>
          <a:xfrm>
            <a:off x="418229" y="2012625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25"/>
          <p:cNvCxnSpPr/>
          <p:nvPr/>
        </p:nvCxnSpPr>
        <p:spPr>
          <a:xfrm>
            <a:off x="4572004" y="0"/>
            <a:ext cx="0" cy="518820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4" name="Google Shape;154;p25" title="arima u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8215" y="1863850"/>
            <a:ext cx="4091824" cy="161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 title="arima gd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188" y="184049"/>
            <a:ext cx="4091859" cy="161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 title="arima I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5100" y="3477425"/>
            <a:ext cx="3924950" cy="15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311700" y="445025"/>
            <a:ext cx="38031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</a:t>
            </a:r>
            <a:endParaRPr/>
          </a:p>
        </p:txBody>
      </p:sp>
      <p:sp>
        <p:nvSpPr>
          <p:cNvPr id="162" name="Google Shape;162;p26"/>
          <p:cNvSpPr txBox="1"/>
          <p:nvPr>
            <p:ph idx="1" type="body"/>
          </p:nvPr>
        </p:nvSpPr>
        <p:spPr>
          <a:xfrm>
            <a:off x="368375" y="1797625"/>
            <a:ext cx="3466500" cy="293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Multivariate model capturing cross-variable lag effects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Expected to model GDP → Inflation lead-lag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AIC selected lag 0 → no dynamic structure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Forced lag=1 for meaningful forecasts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Results: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R² ≈ 0 for all targets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63" name="Google Shape;163;p26"/>
          <p:cNvCxnSpPr/>
          <p:nvPr/>
        </p:nvCxnSpPr>
        <p:spPr>
          <a:xfrm>
            <a:off x="418229" y="2012625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26"/>
          <p:cNvCxnSpPr/>
          <p:nvPr/>
        </p:nvCxnSpPr>
        <p:spPr>
          <a:xfrm>
            <a:off x="4572004" y="0"/>
            <a:ext cx="0" cy="518820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5" name="Google Shape;165;p26" title="var ur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8215" y="1863850"/>
            <a:ext cx="4091824" cy="161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 title="var gdp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98188" y="184049"/>
            <a:ext cx="4091859" cy="161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 title="var ir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65100" y="3477425"/>
            <a:ext cx="3924950" cy="15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311700" y="445025"/>
            <a:ext cx="38031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XGBoost</a:t>
            </a:r>
            <a:endParaRPr/>
          </a:p>
        </p:txBody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368375" y="1748000"/>
            <a:ext cx="3466500" cy="293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 Medium"/>
              <a:buChar char="●"/>
            </a:pPr>
            <a:r>
              <a:rPr lang="en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Captures nonlinear and lagged relationships revealed in EDA.</a:t>
            </a:r>
            <a:br>
              <a:rPr lang="en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 Medium"/>
              <a:buChar char="●"/>
            </a:pPr>
            <a:r>
              <a:rPr lang="en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Handles correlated and noisy features created during feature engineering.</a:t>
            </a:r>
            <a:br>
              <a:rPr lang="en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 Medium"/>
              <a:buChar char="●"/>
            </a:pPr>
            <a:r>
              <a:rPr lang="en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Automatically learns interactions without manual specification.</a:t>
            </a:r>
            <a:br>
              <a:rPr lang="en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 Medium"/>
              <a:buChar char="●"/>
            </a:pPr>
            <a:r>
              <a:rPr lang="en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Robust to missing data and scales efficiently with large feature sets.</a:t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Achieved R² &gt; 0.95 across all targets, validating the feature design and model synergy.</a:t>
            </a:r>
            <a:endParaRPr sz="9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74" name="Google Shape;174;p27"/>
          <p:cNvCxnSpPr/>
          <p:nvPr/>
        </p:nvCxnSpPr>
        <p:spPr>
          <a:xfrm>
            <a:off x="418229" y="2012625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27"/>
          <p:cNvCxnSpPr/>
          <p:nvPr/>
        </p:nvCxnSpPr>
        <p:spPr>
          <a:xfrm>
            <a:off x="4572004" y="0"/>
            <a:ext cx="0" cy="518820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6" name="Google Shape;176;p27" title="xg ur.png"/>
          <p:cNvPicPr preferRelativeResize="0"/>
          <p:nvPr/>
        </p:nvPicPr>
        <p:blipFill rotWithShape="1">
          <a:blip r:embed="rId3">
            <a:alphaModFix/>
          </a:blip>
          <a:srcRect b="0" l="4595" r="4586" t="0"/>
          <a:stretch/>
        </p:blipFill>
        <p:spPr>
          <a:xfrm>
            <a:off x="4675425" y="1833050"/>
            <a:ext cx="4396976" cy="164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 title="xg gdp.png"/>
          <p:cNvPicPr preferRelativeResize="0"/>
          <p:nvPr/>
        </p:nvPicPr>
        <p:blipFill rotWithShape="1">
          <a:blip r:embed="rId4">
            <a:alphaModFix/>
          </a:blip>
          <a:srcRect b="0" l="4595" r="4586" t="0"/>
          <a:stretch/>
        </p:blipFill>
        <p:spPr>
          <a:xfrm>
            <a:off x="4725025" y="184050"/>
            <a:ext cx="4265025" cy="161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7" title="xg ir.png"/>
          <p:cNvPicPr preferRelativeResize="0"/>
          <p:nvPr/>
        </p:nvPicPr>
        <p:blipFill rotWithShape="1">
          <a:blip r:embed="rId5">
            <a:alphaModFix/>
          </a:blip>
          <a:srcRect b="0" l="4595" r="4586" t="0"/>
          <a:stretch/>
        </p:blipFill>
        <p:spPr>
          <a:xfrm>
            <a:off x="4725025" y="3477425"/>
            <a:ext cx="4265025" cy="15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311700" y="445025"/>
            <a:ext cx="3803100" cy="11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XGBoost</a:t>
            </a:r>
            <a:endParaRPr/>
          </a:p>
        </p:txBody>
      </p:sp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361300" y="1637000"/>
            <a:ext cx="3466500" cy="293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lang="en" sz="9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Deep learning models rely on strong sequential patterns, but daily macroeconomic data showed </a:t>
            </a:r>
            <a:r>
              <a:rPr i="1" lang="en" sz="9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weak autocorrelation</a:t>
            </a:r>
            <a:r>
              <a:rPr lang="en" sz="9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and </a:t>
            </a:r>
            <a:r>
              <a:rPr i="1" lang="en" sz="9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high noise</a:t>
            </a:r>
            <a:r>
              <a:rPr lang="en" sz="9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br>
              <a:rPr lang="en" sz="9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9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lang="en" sz="9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Our feature engineering already encoded past information through lags &amp; rolling statistics, reducing the usefulness of raw sequences.</a:t>
            </a:r>
            <a:br>
              <a:rPr lang="en" sz="9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9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lang="en" sz="9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GDP, inflation, and unemployment lack stable temporal structure — also confirmed by ARIMA and VAR failing.</a:t>
            </a:r>
            <a:br>
              <a:rPr lang="en" sz="9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endParaRPr sz="9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lang="en" sz="9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LSTM struggled to learn meaningful long-term dependencies, converging toward near-mean predictions.</a:t>
            </a:r>
            <a:endParaRPr sz="9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lang="en" sz="9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Final results: R² ≈ 0 for all three indicators, confirming LSTM is not suitable for this dataset.</a:t>
            </a:r>
            <a:endParaRPr sz="9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85" name="Google Shape;185;p28"/>
          <p:cNvCxnSpPr/>
          <p:nvPr/>
        </p:nvCxnSpPr>
        <p:spPr>
          <a:xfrm>
            <a:off x="418229" y="2012625"/>
            <a:ext cx="621600" cy="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28"/>
          <p:cNvCxnSpPr/>
          <p:nvPr/>
        </p:nvCxnSpPr>
        <p:spPr>
          <a:xfrm>
            <a:off x="4572004" y="0"/>
            <a:ext cx="0" cy="5188200"/>
          </a:xfrm>
          <a:prstGeom prst="straightConnector1">
            <a:avLst/>
          </a:prstGeom>
          <a:noFill/>
          <a:ln cap="flat" cmpd="sng" w="76200">
            <a:solidFill>
              <a:srgbClr val="8900E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7" name="Google Shape;187;p28" title="lstm ur.png"/>
          <p:cNvPicPr preferRelativeResize="0"/>
          <p:nvPr/>
        </p:nvPicPr>
        <p:blipFill rotWithShape="1">
          <a:blip r:embed="rId3">
            <a:alphaModFix/>
          </a:blip>
          <a:srcRect b="0" l="2116" r="2125" t="0"/>
          <a:stretch/>
        </p:blipFill>
        <p:spPr>
          <a:xfrm>
            <a:off x="4675425" y="1833050"/>
            <a:ext cx="4396976" cy="164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8" title="lstm gdp.png"/>
          <p:cNvPicPr preferRelativeResize="0"/>
          <p:nvPr/>
        </p:nvPicPr>
        <p:blipFill rotWithShape="1">
          <a:blip r:embed="rId4">
            <a:alphaModFix/>
          </a:blip>
          <a:srcRect b="0" l="2669" r="2669" t="0"/>
          <a:stretch/>
        </p:blipFill>
        <p:spPr>
          <a:xfrm>
            <a:off x="4725025" y="184050"/>
            <a:ext cx="4265025" cy="161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8" title="lstm ir.png"/>
          <p:cNvPicPr preferRelativeResize="0"/>
          <p:nvPr/>
        </p:nvPicPr>
        <p:blipFill rotWithShape="1">
          <a:blip r:embed="rId5">
            <a:alphaModFix/>
          </a:blip>
          <a:srcRect b="0" l="661" r="651" t="0"/>
          <a:stretch/>
        </p:blipFill>
        <p:spPr>
          <a:xfrm>
            <a:off x="4725025" y="3477425"/>
            <a:ext cx="4265025" cy="15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>
            <p:ph type="title"/>
          </p:nvPr>
        </p:nvSpPr>
        <p:spPr>
          <a:xfrm>
            <a:off x="311700" y="445025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Comparison - Metrics</a:t>
            </a:r>
            <a:endParaRPr/>
          </a:p>
        </p:txBody>
      </p:sp>
      <p:pic>
        <p:nvPicPr>
          <p:cNvPr id="195" name="Google Shape;1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400" y="1141800"/>
            <a:ext cx="481856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YU Bold">
  <a:themeElements>
    <a:clrScheme name="Simple Light">
      <a:dk1>
        <a:srgbClr val="57068C"/>
      </a:dk1>
      <a:lt1>
        <a:srgbClr val="FFFFFF"/>
      </a:lt1>
      <a:dk2>
        <a:srgbClr val="333333"/>
      </a:dk2>
      <a:lt2>
        <a:srgbClr val="E2E1DD"/>
      </a:lt2>
      <a:accent1>
        <a:srgbClr val="9A6ABA"/>
      </a:accent1>
      <a:accent2>
        <a:srgbClr val="6D6D6D"/>
      </a:accent2>
      <a:accent3>
        <a:srgbClr val="8900E1"/>
      </a:accent3>
      <a:accent4>
        <a:srgbClr val="E97300"/>
      </a:accent4>
      <a:accent5>
        <a:srgbClr val="799A05"/>
      </a:accent5>
      <a:accent6>
        <a:srgbClr val="C50F3C"/>
      </a:accent6>
      <a:hlink>
        <a:srgbClr val="5706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